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95" r:id="rId4"/>
    <p:sldId id="258" r:id="rId5"/>
    <p:sldId id="268" r:id="rId6"/>
    <p:sldId id="279" r:id="rId7"/>
    <p:sldId id="265" r:id="rId8"/>
    <p:sldId id="277" r:id="rId9"/>
    <p:sldId id="276" r:id="rId10"/>
    <p:sldId id="283" r:id="rId11"/>
    <p:sldId id="284" r:id="rId12"/>
    <p:sldId id="285" r:id="rId13"/>
    <p:sldId id="286" r:id="rId14"/>
    <p:sldId id="278" r:id="rId15"/>
    <p:sldId id="263" r:id="rId16"/>
    <p:sldId id="287" r:id="rId17"/>
    <p:sldId id="289" r:id="rId18"/>
    <p:sldId id="290" r:id="rId19"/>
    <p:sldId id="291" r:id="rId20"/>
    <p:sldId id="292" r:id="rId21"/>
    <p:sldId id="288" r:id="rId22"/>
    <p:sldId id="293" r:id="rId23"/>
    <p:sldId id="26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241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255D-2823-49BD-A85C-C8E4BDAC64AB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4A030-5C02-473A-86FC-80FE99C4F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1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030-5C02-473A-86FC-80FE99C4FC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030-5C02-473A-86FC-80FE99C4FC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030-5C02-473A-86FC-80FE99C4FC4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6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030-5C02-473A-86FC-80FE99C4FC4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9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030-5C02-473A-86FC-80FE99C4FC4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5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030-5C02-473A-86FC-80FE99C4FC4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1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030-5C02-473A-86FC-80FE99C4FC4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8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030-5C02-473A-86FC-80FE99C4FC4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78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030-5C02-473A-86FC-80FE99C4FC4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4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3D61-2451-47C9-57B6-488A09620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20740-8098-A895-A4A3-B91C36F95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452C-B84A-5834-894F-67B54B69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40E2C-0829-64BC-216E-18F74518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D035B-AEEE-9591-38A9-B73730C6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8AE5-4D14-316F-BF25-D1590745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BCD89-1A87-518F-FE8C-25B1F9710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F12B2-2194-3178-DC9E-9E008880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A5EC8-4115-53A6-9312-F257A637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7A19B-D797-3918-01C3-C22737DA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1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22CB2-A0AB-38A4-8251-3AC64E9E3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74EED-FA7E-1B44-1FA1-A07FCB3F2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CF7DF-B186-C7E0-8555-22547BB5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5A2C1-2B2D-157E-7AB0-B500CD35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11C40-8C6B-307C-948D-68D2DAF1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2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001F-0E7D-11C2-1550-7F652000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1792-78E6-EFD4-12DD-972332D1D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C49E3-DF59-684D-CF61-E48D5CD7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32C5B-158C-932D-4D80-911B95C9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E8DE5-DCE8-CB8C-AC06-465B3EC0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9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A782-580F-9E4E-53AA-7125AC27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C788D-113E-50F0-17E1-B08B958AD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8E4BB-0373-0CDB-36D1-510638E7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57ED3-1AF7-2190-FA6D-E23205FC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53B70-DCED-1323-4B05-225824C2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6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EBB2-2C6D-D465-79E2-BF12F374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F5D1-C2D7-D7AF-7A78-9C7430101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E78DC-F9C7-513F-A8C2-21AD5CBDF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036BA-CE3D-FF4C-C9C4-E79B4C56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13752-3F53-DC53-B706-A9EFB83D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4F86D-3B3D-58BC-FC03-B0483D41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7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ED72-5A6E-64D7-E9B6-69CAE139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4A578-B43C-BCA6-9C05-C0AA72AF2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B3993-D7DC-4ACA-3F27-177C92B13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C98AC-2E8C-4A03-141F-E2CBEE062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C97C2-F5D5-6A9F-4499-9C62E5759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7D35F-FD39-BFFD-6EFA-ADD8E8BD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7157E-C470-3B00-7FC5-4130125E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AD9C7-F1DA-1148-0346-F1F41448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9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FD7F-1943-3F32-2F6B-795FA2B0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9995B-DB64-F627-F181-D955EA42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AEAB3-23A1-4044-E46C-8EA86E08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86DB4-7392-D65D-54E6-4D081F90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2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57A00-486B-2F75-8819-7FDEBC9C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CD755-97AB-6419-97C3-5881AB0F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9D418-7B0F-63E8-52E5-D6AC1689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6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1B0F-9CFD-AE72-2DFF-901A63E2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CC84-C54F-8ADB-8158-E0B07A41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83858-8510-E7E5-E165-C4E281130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81629-C36C-943A-6FD5-8061C40C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30E3B-C473-67C7-E90A-0417620D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D0E40-0591-0E1A-2528-36037715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4EEA-7D6D-2E1F-FABC-386203C3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D4A30-A0B3-B5C1-1293-1BDD9E3FE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A0ABC-7EEB-9F23-2021-A682CBC55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6DA0E-374F-2F26-BF97-AD8526CC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2762F-CDA7-676F-3B7D-41735188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E04F3-5F12-7BE2-FB2F-9E2B8EC1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61D6A-0D45-A372-5F73-2B00B9EA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ACD5B-2086-51B8-C5BD-993616ED5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F2376-0545-BF31-EC33-261DE6002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D5310F-1FA9-4CCA-92C2-6A0432603B8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0F624-F69A-D606-490C-21DCED4C4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7E68C-6F7C-E664-5464-C6D31E4A5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3FCD78-01F8-45BA-9C28-8E886BE4BA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2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East%20Side%20FD%20Collection%20Sheet.xl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Pages/DesignPageV2.aspx?prevorigin=shell&amp;origin=NeoPortalPage&amp;subpage=design&amp;id=3IF2etC5mkSFw-zCbNftGZtyaFq-SDJOqRjuqwnGX0VUNjJFNVhDMkdNSEFDTE04NzAzWTM1UUhaUy4u&amp;topview=Presenta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Supply%20Credit%20Worksheet.xl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E59F1-F982-1E1E-E053-B85974D6C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6800" dirty="0"/>
              <a:t>Tanker Deployment / How Does It Affect a Fire Department Rating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A347F-14A2-DE7C-4ACD-0A01E1D1C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Randolph County</a:t>
            </a:r>
          </a:p>
          <a:p>
            <a:pPr algn="r"/>
            <a:r>
              <a:rPr lang="en-US" dirty="0"/>
              <a:t>December 5, 2024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5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AB6E0-1F9D-8C30-1C3E-38240ACA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Simulated Flow Test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4CE43-298C-409E-9563-8A3AAFC58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746" y="1778588"/>
            <a:ext cx="7133166" cy="26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2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AB6E0-1F9D-8C30-1C3E-38240ACA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Simulated Flow Test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BFA2A-52CE-92E2-1AB1-1338A917C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92" y="715498"/>
            <a:ext cx="7180130" cy="37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8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AB6E0-1F9D-8C30-1C3E-38240ACA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Simulated Flow Test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1ECD0-4A92-7A5B-530F-E8FE143A2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039" y="639193"/>
            <a:ext cx="5460545" cy="3883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46343-53A9-E74B-2B53-96F52CFD7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39" y="4881792"/>
            <a:ext cx="5460545" cy="1616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9CF123-2EBB-6710-E93B-A2FD75B7F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23" y="4656422"/>
            <a:ext cx="30765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3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AB6E0-1F9D-8C30-1C3E-38240ACA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Simulated Flow Test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62FDF-3411-9FF7-3044-6103EB76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925" y="2142012"/>
            <a:ext cx="7202193" cy="121862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354528-8576-A3AD-077E-8B695E99F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55675"/>
              </p:ext>
            </p:extLst>
          </p:nvPr>
        </p:nvGraphicFramePr>
        <p:xfrm>
          <a:off x="5253810" y="4394425"/>
          <a:ext cx="5473700" cy="557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115849811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55275241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20842355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96009948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7215602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096367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788017"/>
                    </a:ext>
                  </a:extLst>
                </a:gridCol>
              </a:tblGrid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Fill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Dump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Drive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 Minutes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68516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2.4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6.4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9.8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8783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CFA7AC-A40A-6AE9-8F61-2C950A273E68}"/>
              </a:ext>
            </a:extLst>
          </p:cNvPr>
          <p:cNvSpPr txBox="1"/>
          <p:nvPr/>
        </p:nvSpPr>
        <p:spPr>
          <a:xfrm>
            <a:off x="4582691" y="4503913"/>
            <a:ext cx="729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1.5 Mile to Fill Point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1EEE95-C78D-1756-81F9-B1CFD9C30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80658"/>
              </p:ext>
            </p:extLst>
          </p:nvPr>
        </p:nvGraphicFramePr>
        <p:xfrm>
          <a:off x="5244460" y="3743192"/>
          <a:ext cx="5473700" cy="557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115849811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55275241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20842355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96009948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7215602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096367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788017"/>
                    </a:ext>
                  </a:extLst>
                </a:gridCol>
              </a:tblGrid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Fill Time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Dump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Drive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 Minutes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68516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2.4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4.8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8.2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8783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BFBEF1E-BC10-E7A5-4979-5BD7F9D13536}"/>
              </a:ext>
            </a:extLst>
          </p:cNvPr>
          <p:cNvSpPr txBox="1"/>
          <p:nvPr/>
        </p:nvSpPr>
        <p:spPr>
          <a:xfrm>
            <a:off x="4582691" y="3847635"/>
            <a:ext cx="729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1 Mile to Fill 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30873-8169-EDE3-B9E6-9176FEDDFFA4}"/>
              </a:ext>
            </a:extLst>
          </p:cNvPr>
          <p:cNvSpPr txBox="1"/>
          <p:nvPr/>
        </p:nvSpPr>
        <p:spPr>
          <a:xfrm>
            <a:off x="4606897" y="5196800"/>
            <a:ext cx="729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2 Miles to Fill 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19C30B-CB2C-B5B8-0D4E-BDCC408B1875}"/>
              </a:ext>
            </a:extLst>
          </p:cNvPr>
          <p:cNvSpPr txBox="1"/>
          <p:nvPr/>
        </p:nvSpPr>
        <p:spPr>
          <a:xfrm>
            <a:off x="4582691" y="5740146"/>
            <a:ext cx="729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2.5 Miles to Fill Point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91E3CD8-022A-8FDF-8BB9-DDEFB0E08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25148"/>
              </p:ext>
            </p:extLst>
          </p:nvPr>
        </p:nvGraphicFramePr>
        <p:xfrm>
          <a:off x="5253810" y="5045658"/>
          <a:ext cx="5473700" cy="557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115849811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55275241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20842355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96009948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7215602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096367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788017"/>
                    </a:ext>
                  </a:extLst>
                </a:gridCol>
              </a:tblGrid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Fill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Dump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Drive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 Minutes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68516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2.4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8.3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11.7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87832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3B2BEF3-9539-17CE-5763-3CECC0BA3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99970"/>
              </p:ext>
            </p:extLst>
          </p:nvPr>
        </p:nvGraphicFramePr>
        <p:xfrm>
          <a:off x="5270588" y="5673064"/>
          <a:ext cx="5473700" cy="557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115849811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55275241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20842355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96009948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7215602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096367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788017"/>
                    </a:ext>
                  </a:extLst>
                </a:gridCol>
              </a:tblGrid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Fill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Dump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Drive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 Minutes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68516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2.4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13.4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87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0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FAF5-0AF3-C509-E804-03B8B380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East Side Hauled Water Review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2" action="ppaction://hlinkfile"/>
            <a:extLst>
              <a:ext uri="{FF2B5EF4-FFF2-40B4-BE49-F238E27FC236}">
                <a16:creationId xmlns:a16="http://schemas.microsoft.com/office/drawing/2014/main" id="{A738F640-BDAB-7336-93E7-6D76FC09E6ED}"/>
              </a:ext>
            </a:extLst>
          </p:cNvPr>
          <p:cNvSpPr/>
          <p:nvPr/>
        </p:nvSpPr>
        <p:spPr>
          <a:xfrm>
            <a:off x="4709032" y="2476515"/>
            <a:ext cx="4566409" cy="18152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East Side Hauled Water Results</a:t>
            </a:r>
          </a:p>
        </p:txBody>
      </p:sp>
    </p:spTree>
    <p:extLst>
      <p:ext uri="{BB962C8B-B14F-4D97-AF65-F5344CB8AC3E}">
        <p14:creationId xmlns:p14="http://schemas.microsoft.com/office/powerpoint/2010/main" val="19956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988B16-C866-F0C5-21B6-525DA3D2589C}"/>
              </a:ext>
            </a:extLst>
          </p:cNvPr>
          <p:cNvSpPr>
            <a:spLocks/>
          </p:cNvSpPr>
          <p:nvPr/>
        </p:nvSpPr>
        <p:spPr>
          <a:xfrm>
            <a:off x="194009" y="1226015"/>
            <a:ext cx="5645276" cy="48048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96696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Advantages</a:t>
            </a:r>
            <a:r>
              <a:rPr lang="en-US" sz="196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AAB562-8503-3AF6-B922-200831DFEC9D}"/>
              </a:ext>
            </a:extLst>
          </p:cNvPr>
          <p:cNvSpPr>
            <a:spLocks/>
          </p:cNvSpPr>
          <p:nvPr/>
        </p:nvSpPr>
        <p:spPr>
          <a:xfrm>
            <a:off x="194009" y="1706501"/>
            <a:ext cx="5645276" cy="40328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73761" indent="-373761" defTabSz="996696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962" kern="1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Fewer trucks on the road and reduces the chance of an accident</a:t>
            </a:r>
          </a:p>
          <a:p>
            <a:pPr marL="373761" indent="-373761" defTabSz="996696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962" kern="1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Less wear and tear on the truck</a:t>
            </a:r>
          </a:p>
          <a:p>
            <a:pPr marL="373761" indent="-373761" defTabSz="996696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962" kern="1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Fewer trucks to manage on the scene</a:t>
            </a:r>
          </a:p>
          <a:p>
            <a:pPr marL="373761" indent="-373761" defTabSz="996696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962" kern="1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Less confusion </a:t>
            </a:r>
          </a:p>
          <a:p>
            <a:pPr marL="373761" indent="-373761" defTabSz="996696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962" kern="1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Fewer number of drivers needed</a:t>
            </a:r>
          </a:p>
          <a:p>
            <a:pPr marL="373761" indent="-373761" defTabSz="996696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962" kern="1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Not taking so much equipment out of the fire district</a:t>
            </a:r>
          </a:p>
          <a:p>
            <a:pPr marL="373761" indent="-373761" defTabSz="996696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962" kern="1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Does not take as long to dispatch a call.</a:t>
            </a:r>
          </a:p>
          <a:p>
            <a:pPr marL="373761" indent="-373761" defTabSz="996696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962" kern="1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Not having to deduct as many tanker drivers</a:t>
            </a:r>
          </a:p>
          <a:p>
            <a:pPr marL="373761" indent="-373761" defTabSz="996696">
              <a:lnSpc>
                <a:spcPct val="90000"/>
              </a:lnSpc>
              <a:spcAft>
                <a:spcPts val="872"/>
              </a:spcAft>
              <a:buFont typeface="Symbol" panose="05050102010706020507" pitchFamily="18" charset="2"/>
              <a:buChar char=""/>
            </a:pPr>
            <a:r>
              <a:rPr lang="en-US" sz="1962" kern="1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More firefighters available to fight fire</a:t>
            </a:r>
          </a:p>
          <a:p>
            <a:pPr marL="373761" indent="-373761" defTabSz="996696">
              <a:lnSpc>
                <a:spcPct val="90000"/>
              </a:lnSpc>
              <a:spcAft>
                <a:spcPts val="872"/>
              </a:spcAft>
              <a:buFont typeface="Symbol" panose="05050102010706020507" pitchFamily="18" charset="2"/>
              <a:buChar char=""/>
            </a:pPr>
            <a:r>
              <a:rPr lang="en-US" sz="1962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Reduces radio traffic</a:t>
            </a:r>
          </a:p>
          <a:p>
            <a:pPr marL="373761" indent="-373761" defTabSz="996696">
              <a:lnSpc>
                <a:spcPct val="90000"/>
              </a:lnSpc>
              <a:spcAft>
                <a:spcPts val="872"/>
              </a:spcAft>
              <a:buFont typeface="Symbol" panose="05050102010706020507" pitchFamily="18" charset="2"/>
              <a:buChar char=""/>
            </a:pPr>
            <a:endParaRPr lang="en-US" sz="1962" kern="1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004F5A-C455-756F-743E-04C7698FCB64}"/>
              </a:ext>
            </a:extLst>
          </p:cNvPr>
          <p:cNvSpPr>
            <a:spLocks/>
          </p:cNvSpPr>
          <p:nvPr/>
        </p:nvSpPr>
        <p:spPr>
          <a:xfrm>
            <a:off x="6033294" y="1226015"/>
            <a:ext cx="5673078" cy="48048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96696">
              <a:spcAft>
                <a:spcPts val="600"/>
              </a:spcAft>
            </a:pPr>
            <a:r>
              <a:rPr lang="en-US" sz="196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239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sadvantages</a:t>
            </a:r>
            <a:endParaRPr lang="en-US" sz="22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B046F32-687C-23CA-2755-2E19809B4527}"/>
              </a:ext>
            </a:extLst>
          </p:cNvPr>
          <p:cNvSpPr>
            <a:spLocks/>
          </p:cNvSpPr>
          <p:nvPr/>
        </p:nvSpPr>
        <p:spPr>
          <a:xfrm>
            <a:off x="6033294" y="1706501"/>
            <a:ext cx="5673078" cy="40328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 defTabSz="9966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62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Could lose a few points in the grading process</a:t>
            </a:r>
          </a:p>
          <a:p>
            <a:pPr marL="342900" indent="-342900" defTabSz="9966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62" dirty="0">
                <a:latin typeface="Aptos" panose="020B0004020202020204" pitchFamily="34" charset="0"/>
                <a:cs typeface="Times New Roman" panose="02020603050405020304" pitchFamily="18" charset="0"/>
              </a:rPr>
              <a:t>Reduce the number of firefighters on the scene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57AF3-FAED-0760-6134-642E15AA790F}"/>
              </a:ext>
            </a:extLst>
          </p:cNvPr>
          <p:cNvSpPr txBox="1"/>
          <p:nvPr/>
        </p:nvSpPr>
        <p:spPr>
          <a:xfrm>
            <a:off x="2623223" y="545474"/>
            <a:ext cx="771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Reducing the Number of Tankers Dispatched on First Alarm</a:t>
            </a:r>
          </a:p>
        </p:txBody>
      </p:sp>
    </p:spTree>
    <p:extLst>
      <p:ext uri="{BB962C8B-B14F-4D97-AF65-F5344CB8AC3E}">
        <p14:creationId xmlns:p14="http://schemas.microsoft.com/office/powerpoint/2010/main" val="327406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6A54A-946E-506C-1B11-F8BB996D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Move Forward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2603-4B75-030F-C56E-83453C1C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291" y="89617"/>
            <a:ext cx="6992377" cy="6191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Consider the following:</a:t>
            </a:r>
          </a:p>
          <a:p>
            <a:pPr marL="0" indent="0" algn="ctr">
              <a:buNone/>
            </a:pPr>
            <a:endParaRPr lang="en-US" sz="3600" b="1" dirty="0"/>
          </a:p>
          <a:p>
            <a:r>
              <a:rPr lang="en-US" b="1" dirty="0"/>
              <a:t>Assess Current Tanker Deployment</a:t>
            </a:r>
          </a:p>
          <a:p>
            <a:pPr lvl="1"/>
            <a:r>
              <a:rPr lang="en-US" b="1" dirty="0"/>
              <a:t>Review Current Dispatches: </a:t>
            </a:r>
            <a:r>
              <a:rPr lang="en-US" dirty="0"/>
              <a:t>Analyze the tankers being dispatched throughout the county to identify potential improvements.</a:t>
            </a:r>
          </a:p>
          <a:p>
            <a:pPr lvl="1"/>
            <a:r>
              <a:rPr lang="en-US" b="1" dirty="0"/>
              <a:t>Determine Optimal Tanker Numbers: </a:t>
            </a:r>
            <a:r>
              <a:rPr lang="en-US" dirty="0"/>
              <a:t>Evaluate and establish the ideal number of tankers to dispatch for effective response.</a:t>
            </a:r>
          </a:p>
          <a:p>
            <a:pPr lvl="1"/>
            <a:r>
              <a:rPr lang="en-US" b="1" dirty="0"/>
              <a:t>Evaluate Hydrant Coverage: </a:t>
            </a:r>
            <a:r>
              <a:rPr lang="en-US" dirty="0"/>
              <a:t>Ensure tankers are not dispatched to areas adequately covered by hydrants.</a:t>
            </a:r>
          </a:p>
        </p:txBody>
      </p:sp>
    </p:spTree>
    <p:extLst>
      <p:ext uri="{BB962C8B-B14F-4D97-AF65-F5344CB8AC3E}">
        <p14:creationId xmlns:p14="http://schemas.microsoft.com/office/powerpoint/2010/main" val="20996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6A54A-946E-506C-1B11-F8BB996D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Move Forward	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2603-4B75-030F-C56E-83453C1C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140" y="-139148"/>
            <a:ext cx="6495477" cy="69971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Consider the following:</a:t>
            </a:r>
          </a:p>
          <a:p>
            <a:pPr marL="0" indent="0" algn="ctr">
              <a:buNone/>
            </a:pPr>
            <a:endParaRPr lang="en-US" sz="3600" b="1" dirty="0"/>
          </a:p>
          <a:p>
            <a:r>
              <a:rPr lang="en-US" b="1" dirty="0"/>
              <a:t>Reviewing  Deployment Effectiveness</a:t>
            </a:r>
          </a:p>
          <a:p>
            <a:pPr lvl="1"/>
            <a:r>
              <a:rPr lang="en-US" b="1" dirty="0"/>
              <a:t>Flow Rate: </a:t>
            </a:r>
            <a:r>
              <a:rPr lang="en-US" dirty="0"/>
              <a:t>Are you consistently meeting the needed flow rate </a:t>
            </a:r>
          </a:p>
          <a:p>
            <a:pPr lvl="1"/>
            <a:r>
              <a:rPr lang="en-US" b="1" dirty="0"/>
              <a:t>Timely Response: </a:t>
            </a:r>
            <a:r>
              <a:rPr lang="en-US" dirty="0"/>
              <a:t>Are the appropriate trucks responding in a timely manor</a:t>
            </a:r>
          </a:p>
          <a:p>
            <a:pPr lvl="1"/>
            <a:r>
              <a:rPr lang="en-US" b="1" dirty="0"/>
              <a:t>Automatic Aid Response: </a:t>
            </a:r>
            <a:r>
              <a:rPr lang="en-US" dirty="0"/>
              <a:t>As an automatic aid department are you responding with what is being requested</a:t>
            </a:r>
          </a:p>
          <a:p>
            <a:pPr lvl="1"/>
            <a:r>
              <a:rPr lang="en-US" b="1" dirty="0"/>
              <a:t>Operations:</a:t>
            </a:r>
            <a:r>
              <a:rPr lang="en-US" dirty="0"/>
              <a:t> Are all departments responding familiar with all the different water supply operations your department might use.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6A54A-946E-506C-1B11-F8BB996D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Move Forward	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2603-4B75-030F-C56E-83453C1C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386" y="327280"/>
            <a:ext cx="7746982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Consider the following:</a:t>
            </a:r>
          </a:p>
          <a:p>
            <a:pPr marL="0" indent="0" algn="ctr">
              <a:buNone/>
            </a:pPr>
            <a:endParaRPr lang="en-US" sz="3600" b="1" dirty="0"/>
          </a:p>
          <a:p>
            <a:r>
              <a:rPr lang="en-US" b="1" dirty="0"/>
              <a:t>Making The Best Use of Available Resources</a:t>
            </a:r>
          </a:p>
          <a:p>
            <a:pPr lvl="1"/>
            <a:r>
              <a:rPr lang="en-US" b="1" dirty="0"/>
              <a:t>Water Point Engine Assignment: </a:t>
            </a:r>
            <a:r>
              <a:rPr lang="en-US" dirty="0"/>
              <a:t>Ensure an engine is assigned to the water point for establishing a fill site on every reported structure fire requiring static water points.</a:t>
            </a:r>
          </a:p>
          <a:p>
            <a:pPr lvl="1"/>
            <a:r>
              <a:rPr lang="en-US" b="1" dirty="0"/>
              <a:t>Hydrant Utilization: </a:t>
            </a:r>
            <a:r>
              <a:rPr lang="en-US" dirty="0"/>
              <a:t>Assess the necessity of putting an engine on a hydrant when using pressure hydrants to fill tankers.</a:t>
            </a:r>
          </a:p>
          <a:p>
            <a:pPr lvl="1"/>
            <a:r>
              <a:rPr lang="en-US" b="1" dirty="0"/>
              <a:t>Water Supply Officer: </a:t>
            </a:r>
            <a:r>
              <a:rPr lang="en-US" dirty="0"/>
              <a:t>Assign a water supply officer when utilizing alternate water supply operations to coordinate efforts effectively.</a:t>
            </a:r>
          </a:p>
        </p:txBody>
      </p:sp>
    </p:spTree>
    <p:extLst>
      <p:ext uri="{BB962C8B-B14F-4D97-AF65-F5344CB8AC3E}">
        <p14:creationId xmlns:p14="http://schemas.microsoft.com/office/powerpoint/2010/main" val="14485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6A54A-946E-506C-1B11-F8BB996D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Move Forward	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2603-4B75-030F-C56E-83453C1C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019" y="189008"/>
            <a:ext cx="6294309" cy="64205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Consider the following:</a:t>
            </a:r>
          </a:p>
          <a:p>
            <a:pPr marL="0" indent="0" algn="ctr">
              <a:buNone/>
            </a:pPr>
            <a:endParaRPr lang="en-US" sz="1400" b="1" dirty="0"/>
          </a:p>
          <a:p>
            <a:r>
              <a:rPr lang="en-US" b="1" dirty="0"/>
              <a:t>Seek Out Best Practices</a:t>
            </a:r>
          </a:p>
          <a:p>
            <a:pPr lvl="1"/>
            <a:r>
              <a:rPr lang="en-US" b="1" dirty="0"/>
              <a:t>Research: </a:t>
            </a:r>
            <a:r>
              <a:rPr lang="en-US" dirty="0"/>
              <a:t>Review articles on the alternate water operation, talk to fire departments in other parts of the state or nation. </a:t>
            </a:r>
            <a:endParaRPr lang="en-US" b="1" dirty="0"/>
          </a:p>
          <a:p>
            <a:pPr lvl="1"/>
            <a:r>
              <a:rPr lang="en-US" b="1" dirty="0"/>
              <a:t>Operational Planning:</a:t>
            </a:r>
            <a:r>
              <a:rPr lang="en-US" dirty="0"/>
              <a:t> Include your automatic aid in planning water supply operation they might provide some new ideas. </a:t>
            </a:r>
          </a:p>
          <a:p>
            <a:pPr lvl="1"/>
            <a:r>
              <a:rPr lang="en-US" b="1" dirty="0"/>
              <a:t>Training: </a:t>
            </a:r>
            <a:r>
              <a:rPr lang="en-US" dirty="0"/>
              <a:t>Through training explore and test new ideas. </a:t>
            </a:r>
          </a:p>
          <a:p>
            <a:pPr marL="457200" lvl="1" indent="0" algn="ctr">
              <a:buNone/>
            </a:pPr>
            <a:r>
              <a:rPr lang="en-US" sz="3600" b="1" dirty="0"/>
              <a:t>TALK TO EACH OTHER </a:t>
            </a:r>
          </a:p>
        </p:txBody>
      </p:sp>
    </p:spTree>
    <p:extLst>
      <p:ext uri="{BB962C8B-B14F-4D97-AF65-F5344CB8AC3E}">
        <p14:creationId xmlns:p14="http://schemas.microsoft.com/office/powerpoint/2010/main" val="3440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B0EB4-F0AB-36F1-A008-30E762BD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>
              <a:spcAft>
                <a:spcPts val="800"/>
              </a:spcAft>
            </a:pPr>
            <a:r>
              <a:rPr lang="en-US" sz="3400" b="1" dirty="0">
                <a:effectLst/>
              </a:rPr>
              <a:t>History of Hauled Water and ISO Ratings</a:t>
            </a:r>
            <a:br>
              <a:rPr lang="en-US" sz="3400" dirty="0">
                <a:effectLst/>
              </a:rPr>
            </a:br>
            <a:endParaRPr lang="en-US" sz="3400" dirty="0"/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EB0CBB-93BF-47A5-9B02-0380FD825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450" y="2035567"/>
            <a:ext cx="3097693" cy="1887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80890-02B7-D401-3D6D-87B82C50B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03"/>
          <a:stretch/>
        </p:blipFill>
        <p:spPr>
          <a:xfrm>
            <a:off x="8205872" y="3369352"/>
            <a:ext cx="3798430" cy="1973837"/>
          </a:xfrm>
          <a:prstGeom prst="rect">
            <a:avLst/>
          </a:prstGeom>
          <a:noFill/>
          <a:ln w="38100">
            <a:solidFill>
              <a:schemeClr val="tx1">
                <a:alpha val="94000"/>
              </a:schemeClr>
            </a:solidFill>
          </a:ln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0C4927F-C032-CCAC-4BBD-21CEC883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82" y="2076826"/>
            <a:ext cx="3097693" cy="1887209"/>
          </a:xfrm>
          <a:prstGeom prst="rect">
            <a:avLst/>
          </a:prstGeom>
          <a:noFill/>
          <a:ln w="38100">
            <a:solidFill>
              <a:schemeClr val="tx1">
                <a:alpha val="94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9AD16-A1EA-01C5-06DD-21D187985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95"/>
          <a:stretch/>
        </p:blipFill>
        <p:spPr>
          <a:xfrm>
            <a:off x="6094476" y="4807509"/>
            <a:ext cx="2832069" cy="1748424"/>
          </a:xfrm>
          <a:prstGeom prst="rect">
            <a:avLst/>
          </a:prstGeom>
          <a:noFill/>
          <a:ln w="38100">
            <a:solidFill>
              <a:schemeClr val="tx1">
                <a:alpha val="94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D9A0E-A077-924D-C98A-E055ADB21E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7" t="1585" r="2423" b="12100"/>
          <a:stretch/>
        </p:blipFill>
        <p:spPr>
          <a:xfrm>
            <a:off x="3445550" y="3009223"/>
            <a:ext cx="3201056" cy="1973837"/>
          </a:xfrm>
          <a:prstGeom prst="rect">
            <a:avLst/>
          </a:prstGeom>
          <a:noFill/>
          <a:ln w="38100">
            <a:solidFill>
              <a:schemeClr val="tx1">
                <a:alpha val="9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634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6A54A-946E-506C-1B11-F8BB996D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Move Forward	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2603-4B75-030F-C56E-83453C1C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019" y="189008"/>
            <a:ext cx="7391589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Consider the following:</a:t>
            </a:r>
          </a:p>
          <a:p>
            <a:pPr marL="0" indent="0" algn="ctr">
              <a:buNone/>
            </a:pPr>
            <a:endParaRPr lang="en-US" sz="3600" b="1" dirty="0"/>
          </a:p>
          <a:p>
            <a:r>
              <a:rPr lang="en-US" b="1" dirty="0"/>
              <a:t>Develop a Continuous Improvement Plan</a:t>
            </a:r>
          </a:p>
          <a:p>
            <a:pPr lvl="1"/>
            <a:r>
              <a:rPr lang="en-US" b="1" dirty="0"/>
              <a:t>Establish Benchmarks: </a:t>
            </a:r>
            <a:r>
              <a:rPr lang="en-US" dirty="0"/>
              <a:t>Set some benchmarks so everyone is working toward the same goal dealing with alternate water supply operations.</a:t>
            </a:r>
          </a:p>
          <a:p>
            <a:pPr lvl="1"/>
            <a:r>
              <a:rPr lang="en-US" b="1" dirty="0"/>
              <a:t>Self Evaluations: </a:t>
            </a:r>
            <a:r>
              <a:rPr lang="en-US" dirty="0"/>
              <a:t>Conduct an honest evaluation after each structure fire to see if you are meeting the benchmarks dealing with alternate water.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6A54A-946E-506C-1B11-F8BB996D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Move Forward</a:t>
            </a: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2603-4B75-030F-C56E-83453C1C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644" y="319088"/>
            <a:ext cx="7458180" cy="725205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pPr lvl="1"/>
            <a:r>
              <a:rPr lang="en-US" sz="2800" b="1" dirty="0"/>
              <a:t>Resource Limitations: </a:t>
            </a:r>
            <a:r>
              <a:rPr lang="en-US" sz="2800" dirty="0"/>
              <a:t>May not have the necessary time or personnel to develop and implement standard procedures effectively.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Obtaining Technical Support: </a:t>
            </a:r>
            <a:r>
              <a:rPr lang="en-US" sz="2800" dirty="0"/>
              <a:t>GIS technical support in the developing response plans would be very beneficial. </a:t>
            </a:r>
            <a:endParaRPr lang="en-US" sz="2800" b="1" dirty="0"/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Training and Expertise: </a:t>
            </a:r>
            <a:r>
              <a:rPr lang="en-US" sz="2800" dirty="0"/>
              <a:t>Ensuring that all personnel are adequately trained and proficient in the procedures can be time-consuming and costly. Variations in experience and skill levels can also pose challenges.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Consistency in Implementation: </a:t>
            </a:r>
            <a:r>
              <a:rPr lang="en-US" sz="2800" dirty="0"/>
              <a:t>Maintaining consistency in the application of procedures across different incidents and departments can be challenging, especially under the pressure of emergency situations.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Working as One: </a:t>
            </a:r>
            <a:r>
              <a:rPr lang="en-US" sz="2800" dirty="0"/>
              <a:t>Different fire department working together on projects like this become difficult.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69BA-48B5-C940-262F-F618CD52B652}"/>
              </a:ext>
            </a:extLst>
          </p:cNvPr>
          <p:cNvSpPr txBox="1"/>
          <p:nvPr/>
        </p:nvSpPr>
        <p:spPr>
          <a:xfrm>
            <a:off x="5982451" y="26700"/>
            <a:ext cx="393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1623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5" name="Rectangle 40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6A54A-946E-506C-1B11-F8BB996D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73A4E-9F07-33C9-CFD9-D593718A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88"/>
          <a:stretch/>
        </p:blipFill>
        <p:spPr>
          <a:xfrm>
            <a:off x="1422182" y="726613"/>
            <a:ext cx="8888149" cy="6056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41D1D9-AC6D-7101-E364-FD6F83840633}"/>
              </a:ext>
            </a:extLst>
          </p:cNvPr>
          <p:cNvSpPr txBox="1"/>
          <p:nvPr/>
        </p:nvSpPr>
        <p:spPr>
          <a:xfrm>
            <a:off x="201168" y="636210"/>
            <a:ext cx="11923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For all structure fires, automatic aid will be provided 100% of the time.</a:t>
            </a:r>
          </a:p>
        </p:txBody>
      </p:sp>
    </p:spTree>
    <p:extLst>
      <p:ext uri="{BB962C8B-B14F-4D97-AF65-F5344CB8AC3E}">
        <p14:creationId xmlns:p14="http://schemas.microsoft.com/office/powerpoint/2010/main" val="34873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91BCBDD6-7429-F2E4-C39D-27C79284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Questions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5" name="Graphic 54" descr="Help">
            <a:extLst>
              <a:ext uri="{FF2B5EF4-FFF2-40B4-BE49-F238E27FC236}">
                <a16:creationId xmlns:a16="http://schemas.microsoft.com/office/drawing/2014/main" id="{AC6F52C6-1C6F-6DD6-13A7-C162834D1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1183" y="977900"/>
            <a:ext cx="4826000" cy="4826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8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B0EB4-F0AB-36F1-A008-30E762BD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>
              <a:spcAft>
                <a:spcPts val="800"/>
              </a:spcAft>
            </a:pPr>
            <a:r>
              <a:rPr lang="en-US" sz="3400" b="1" dirty="0">
                <a:effectLst/>
              </a:rPr>
              <a:t>History of Hauled Water and ISO Ratings</a:t>
            </a:r>
            <a:br>
              <a:rPr lang="en-US" sz="3400" dirty="0">
                <a:effectLst/>
              </a:rPr>
            </a:br>
            <a:endParaRPr lang="en-US" sz="3400" dirty="0"/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299A7-4F7F-25F8-D5D3-5FC18D613B78}"/>
              </a:ext>
            </a:extLst>
          </p:cNvPr>
          <p:cNvSpPr txBox="1"/>
          <p:nvPr/>
        </p:nvSpPr>
        <p:spPr>
          <a:xfrm>
            <a:off x="2678286" y="2302980"/>
            <a:ext cx="6832379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has changed in the last 25 to 30 years concerning alternate water supply operations.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A5E98-A7E9-0D60-A565-3A793C38032F}"/>
              </a:ext>
            </a:extLst>
          </p:cNvPr>
          <p:cNvSpPr txBox="1"/>
          <p:nvPr/>
        </p:nvSpPr>
        <p:spPr>
          <a:xfrm>
            <a:off x="2877462" y="3429000"/>
            <a:ext cx="6712421" cy="172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Size of tankers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Move from jet dump to gravity dump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tanker more efficiently built for filling and dumping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Automatic Aid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Fewer Firefighters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B0EB4-F0AB-36F1-A008-30E762BD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" y="1153572"/>
            <a:ext cx="3640346" cy="446116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Purpose of this meeting</a:t>
            </a:r>
            <a:br>
              <a:rPr lang="en-US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CBA27-915C-B865-790E-4AC208B33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“To discuss the deployment of tankers to structure fires, with a primary focus on how it affects the fire department’s rating, and to review the criteria used to determine if the initial alarm dispatch includes an adequate number of tankers.”</a:t>
            </a:r>
          </a:p>
        </p:txBody>
      </p:sp>
    </p:spTree>
    <p:extLst>
      <p:ext uri="{BB962C8B-B14F-4D97-AF65-F5344CB8AC3E}">
        <p14:creationId xmlns:p14="http://schemas.microsoft.com/office/powerpoint/2010/main" val="19295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6A54A-946E-506C-1B11-F8BB996D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Objectives	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2603-4B75-030F-C56E-83453C1C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019" y="189008"/>
            <a:ext cx="8001000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Consider the following:</a:t>
            </a:r>
          </a:p>
          <a:p>
            <a:pPr marL="0" indent="0" algn="ctr">
              <a:buNone/>
            </a:pPr>
            <a:endParaRPr lang="en-US" sz="3600" b="1" dirty="0"/>
          </a:p>
          <a:p>
            <a:r>
              <a:rPr lang="en-US" b="1" dirty="0"/>
              <a:t>Assess Current Tanker Deployment</a:t>
            </a:r>
          </a:p>
          <a:p>
            <a:r>
              <a:rPr lang="en-US" b="1" dirty="0"/>
              <a:t>Review Deployment Effectiveness</a:t>
            </a:r>
          </a:p>
          <a:p>
            <a:r>
              <a:rPr lang="en-US" b="1" dirty="0"/>
              <a:t>Making The Best Use of Available Resources</a:t>
            </a:r>
          </a:p>
          <a:p>
            <a:r>
              <a:rPr lang="en-US" b="1" dirty="0"/>
              <a:t>Share Best Practices</a:t>
            </a:r>
          </a:p>
          <a:p>
            <a:r>
              <a:rPr lang="en-US" b="1" dirty="0"/>
              <a:t>Develop a Continuous Improvement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3CCD29-826F-1C5B-EA14-D5A9D6091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9326"/>
          <a:stretch/>
        </p:blipFill>
        <p:spPr>
          <a:xfrm>
            <a:off x="-1" y="-1"/>
            <a:ext cx="1236427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46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6A54A-946E-506C-1B11-F8BB996D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1948171"/>
            <a:ext cx="4501057" cy="26613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Questionnaire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D0314-250F-6472-85FB-3800F022EE15}"/>
              </a:ext>
            </a:extLst>
          </p:cNvPr>
          <p:cNvSpPr txBox="1"/>
          <p:nvPr/>
        </p:nvSpPr>
        <p:spPr>
          <a:xfrm>
            <a:off x="4561858" y="6111773"/>
            <a:ext cx="6261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Microsoft Forms (office.com)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0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FAF5-0AF3-C509-E804-03B8B380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Does Water Hauls Operations Effect the Rating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2" action="ppaction://hlinkfile"/>
            <a:extLst>
              <a:ext uri="{FF2B5EF4-FFF2-40B4-BE49-F238E27FC236}">
                <a16:creationId xmlns:a16="http://schemas.microsoft.com/office/drawing/2014/main" id="{A738F640-BDAB-7336-93E7-6D76FC09E6ED}"/>
              </a:ext>
            </a:extLst>
          </p:cNvPr>
          <p:cNvSpPr/>
          <p:nvPr/>
        </p:nvSpPr>
        <p:spPr>
          <a:xfrm>
            <a:off x="4709032" y="2476515"/>
            <a:ext cx="4566409" cy="18152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Water Supply Credit</a:t>
            </a:r>
          </a:p>
        </p:txBody>
      </p:sp>
    </p:spTree>
    <p:extLst>
      <p:ext uri="{BB962C8B-B14F-4D97-AF65-F5344CB8AC3E}">
        <p14:creationId xmlns:p14="http://schemas.microsoft.com/office/powerpoint/2010/main" val="4910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AB6E0-1F9D-8C30-1C3E-38240ACA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Rules for Calculating the Theoretical Flow For a Hauled Water Grade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A9F731-A12F-8724-B97E-4DE76D57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319" y="4427555"/>
            <a:ext cx="6532453" cy="17796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CC686F-B026-D5F1-4828-5A262730FE53}"/>
              </a:ext>
            </a:extLst>
          </p:cNvPr>
          <p:cNvSpPr txBox="1"/>
          <p:nvPr/>
        </p:nvSpPr>
        <p:spPr>
          <a:xfrm>
            <a:off x="5616292" y="422548"/>
            <a:ext cx="408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ISO Hauled Water Rules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703DC3-D88F-910B-E8FA-0DA3962D68C6}"/>
              </a:ext>
            </a:extLst>
          </p:cNvPr>
          <p:cNvSpPr txBox="1"/>
          <p:nvPr/>
        </p:nvSpPr>
        <p:spPr>
          <a:xfrm>
            <a:off x="4878631" y="1101612"/>
            <a:ext cx="5618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The fire department must start flowing 250 GPM</a:t>
            </a:r>
          </a:p>
          <a:p>
            <a:r>
              <a:rPr lang="en-US" dirty="0"/>
              <a:t>        within 5 minutes of the first arriving engine and be </a:t>
            </a:r>
          </a:p>
          <a:p>
            <a:r>
              <a:rPr lang="en-US" dirty="0"/>
              <a:t>        able to maintain that flow for 2 hours with out</a:t>
            </a:r>
          </a:p>
          <a:p>
            <a:r>
              <a:rPr lang="en-US" dirty="0"/>
              <a:t>        running out of water</a:t>
            </a:r>
          </a:p>
          <a:p>
            <a:endParaRPr lang="en-US" sz="800" dirty="0"/>
          </a:p>
          <a:p>
            <a:r>
              <a:rPr lang="en-US" dirty="0"/>
              <a:t>2.   The department has 10 additional minutes to</a:t>
            </a:r>
          </a:p>
          <a:p>
            <a:r>
              <a:rPr lang="en-US" dirty="0"/>
              <a:t>       increase the flow</a:t>
            </a:r>
          </a:p>
          <a:p>
            <a:endParaRPr lang="en-US" sz="800" dirty="0"/>
          </a:p>
          <a:p>
            <a:r>
              <a:rPr lang="en-US" dirty="0"/>
              <a:t>3.   If tankers cannot be on the scene within 15 minutes</a:t>
            </a:r>
          </a:p>
          <a:p>
            <a:r>
              <a:rPr lang="en-US" dirty="0"/>
              <a:t>       of the first arriving engine it </a:t>
            </a:r>
            <a:r>
              <a:rPr lang="en-US" b="1" u="sng" dirty="0"/>
              <a:t>will not </a:t>
            </a:r>
            <a:r>
              <a:rPr lang="en-US" dirty="0"/>
              <a:t>be credited in</a:t>
            </a:r>
          </a:p>
          <a:p>
            <a:r>
              <a:rPr lang="en-US" dirty="0"/>
              <a:t>       the calculation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AB6E0-1F9D-8C30-1C3E-38240ACA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Simulated Flow Test</a:t>
            </a:r>
          </a:p>
        </p:txBody>
      </p:sp>
      <p:sp>
        <p:nvSpPr>
          <p:cNvPr id="13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45CBBE1-99A6-FF9F-FC97-93F8AE0D24DC}"/>
              </a:ext>
            </a:extLst>
          </p:cNvPr>
          <p:cNvSpPr txBox="1"/>
          <p:nvPr/>
        </p:nvSpPr>
        <p:spPr>
          <a:xfrm>
            <a:off x="630936" y="3429000"/>
            <a:ext cx="2954867" cy="1327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Equipment Dispatched on the First Alarm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6A18EFC0-1C93-A5E4-2717-DB9953E6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58661"/>
            <a:ext cx="6903720" cy="5540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44762</TotalTime>
  <Words>964</Words>
  <Application>Microsoft Office PowerPoint</Application>
  <PresentationFormat>Widescreen</PresentationFormat>
  <Paragraphs>170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Aptos Narrow</vt:lpstr>
      <vt:lpstr>Arial</vt:lpstr>
      <vt:lpstr>Calibri</vt:lpstr>
      <vt:lpstr>Symbol</vt:lpstr>
      <vt:lpstr>Office Theme</vt:lpstr>
      <vt:lpstr>Tanker Deployment / How Does It Affect a Fire Department Rating</vt:lpstr>
      <vt:lpstr>History of Hauled Water and ISO Ratings </vt:lpstr>
      <vt:lpstr>History of Hauled Water and ISO Ratings </vt:lpstr>
      <vt:lpstr>Purpose of this meeting </vt:lpstr>
      <vt:lpstr>Objectives </vt:lpstr>
      <vt:lpstr>Questionnaire</vt:lpstr>
      <vt:lpstr>How Does Water Hauls Operations Effect the Rating</vt:lpstr>
      <vt:lpstr>Rules for Calculating the Theoretical Flow For a Hauled Water Grade</vt:lpstr>
      <vt:lpstr>Simulated Flow Test</vt:lpstr>
      <vt:lpstr>Simulated Flow Test</vt:lpstr>
      <vt:lpstr>Simulated Flow Test</vt:lpstr>
      <vt:lpstr>Simulated Flow Test</vt:lpstr>
      <vt:lpstr>Simulated Flow Test</vt:lpstr>
      <vt:lpstr>East Side Hauled Water Review</vt:lpstr>
      <vt:lpstr>PowerPoint Presentation</vt:lpstr>
      <vt:lpstr>How to Move Forward</vt:lpstr>
      <vt:lpstr>How to Move Forward </vt:lpstr>
      <vt:lpstr>How to Move Forward </vt:lpstr>
      <vt:lpstr>How to Move Forward </vt:lpstr>
      <vt:lpstr>How to Move Forward </vt:lpstr>
      <vt:lpstr>How to Move Forward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Tanker Deployment / How Does It Affect a Fire Department Rating</dc:title>
  <dc:creator>Ward, Vernon</dc:creator>
  <cp:lastModifiedBy>Ward, Vernon</cp:lastModifiedBy>
  <cp:revision>28</cp:revision>
  <cp:lastPrinted>2024-11-27T21:49:33Z</cp:lastPrinted>
  <dcterms:created xsi:type="dcterms:W3CDTF">2024-07-20T15:09:47Z</dcterms:created>
  <dcterms:modified xsi:type="dcterms:W3CDTF">2024-12-06T13:15:04Z</dcterms:modified>
</cp:coreProperties>
</file>